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61" r:id="rId6"/>
    <p:sldId id="260" r:id="rId7"/>
    <p:sldId id="265" r:id="rId8"/>
    <p:sldId id="266" r:id="rId9"/>
    <p:sldId id="269" r:id="rId10"/>
    <p:sldId id="272" r:id="rId11"/>
    <p:sldId id="273" r:id="rId12"/>
    <p:sldId id="274"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3" autoAdjust="0"/>
    <p:restoredTop sz="94660"/>
  </p:normalViewPr>
  <p:slideViewPr>
    <p:cSldViewPr snapToGrid="0">
      <p:cViewPr varScale="1">
        <p:scale>
          <a:sx n="109" d="100"/>
          <a:sy n="109"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118705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282152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235392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409294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345678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9059838-85B9-4F61-AFAE-A539A2FB5372}" type="datetimeFigureOut">
              <a:rPr lang="ru-RU" smtClean="0"/>
              <a:t>07.12.2022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70133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9059838-85B9-4F61-AFAE-A539A2FB5372}" type="datetimeFigureOut">
              <a:rPr lang="ru-RU" smtClean="0"/>
              <a:t>07.12.2022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235752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9059838-85B9-4F61-AFAE-A539A2FB5372}" type="datetimeFigureOut">
              <a:rPr lang="ru-RU" smtClean="0"/>
              <a:t>07.12.2022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275158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059838-85B9-4F61-AFAE-A539A2FB5372}" type="datetimeFigureOut">
              <a:rPr lang="ru-RU" smtClean="0"/>
              <a:t>07.12.2022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226325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9059838-85B9-4F61-AFAE-A539A2FB5372}" type="datetimeFigureOut">
              <a:rPr lang="ru-RU" smtClean="0"/>
              <a:t>07.12.2022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172409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9059838-85B9-4F61-AFAE-A539A2FB5372}" type="datetimeFigureOut">
              <a:rPr lang="ru-RU" smtClean="0"/>
              <a:t>07.12.2022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18ABCE-7DA9-40DC-AA96-53006F254C84}" type="slidenum">
              <a:rPr lang="ru-RU" smtClean="0"/>
              <a:t>‹#›</a:t>
            </a:fld>
            <a:endParaRPr lang="ru-RU"/>
          </a:p>
        </p:txBody>
      </p:sp>
    </p:spTree>
    <p:extLst>
      <p:ext uri="{BB962C8B-B14F-4D97-AF65-F5344CB8AC3E}">
        <p14:creationId xmlns:p14="http://schemas.microsoft.com/office/powerpoint/2010/main" val="353946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7000">
              <a:schemeClr val="accent1">
                <a:lumMod val="45000"/>
                <a:lumOff val="55000"/>
              </a:schemeClr>
            </a:gs>
            <a:gs pos="39000">
              <a:schemeClr val="accent1">
                <a:lumMod val="45000"/>
                <a:lumOff val="55000"/>
              </a:schemeClr>
            </a:gs>
            <a:gs pos="84000">
              <a:schemeClr val="bg1">
                <a:lumMod val="95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59838-85B9-4F61-AFAE-A539A2FB5372}" type="datetimeFigureOut">
              <a:rPr lang="ru-RU" smtClean="0"/>
              <a:t>07.12.2022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8ABCE-7DA9-40DC-AA96-53006F254C84}" type="slidenum">
              <a:rPr lang="ru-RU" smtClean="0"/>
              <a:t>‹#›</a:t>
            </a:fld>
            <a:endParaRPr lang="ru-RU"/>
          </a:p>
        </p:txBody>
      </p:sp>
    </p:spTree>
    <p:extLst>
      <p:ext uri="{BB962C8B-B14F-4D97-AF65-F5344CB8AC3E}">
        <p14:creationId xmlns:p14="http://schemas.microsoft.com/office/powerpoint/2010/main" val="251987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354" y="378069"/>
            <a:ext cx="11148646" cy="6715212"/>
          </a:xfrm>
          <a:prstGeom prst="rect">
            <a:avLst/>
          </a:prstGeom>
        </p:spPr>
      </p:pic>
      <p:sp>
        <p:nvSpPr>
          <p:cNvPr id="2" name="Заголовок 1"/>
          <p:cNvSpPr>
            <a:spLocks noGrp="1"/>
          </p:cNvSpPr>
          <p:nvPr>
            <p:ph type="ctrTitle"/>
          </p:nvPr>
        </p:nvSpPr>
        <p:spPr>
          <a:xfrm>
            <a:off x="509954" y="378069"/>
            <a:ext cx="7702061" cy="4360985"/>
          </a:xfrm>
          <a:effectLst>
            <a:glow rad="228600">
              <a:schemeClr val="accent2">
                <a:satMod val="175000"/>
                <a:alpha val="40000"/>
              </a:schemeClr>
            </a:glow>
          </a:effectLst>
        </p:spPr>
        <p:txBody>
          <a:bodyPr>
            <a:normAutofit fontScale="90000"/>
          </a:bodyPr>
          <a:lstStyle/>
          <a:p>
            <a:r>
              <a:rPr lang="ru-RU"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Игры для развития внимания, </a:t>
            </a:r>
            <a:r>
              <a:rPr lang="ru-RU"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рекомендуемые психологом для совместной деятельности родителей и детей дома</a:t>
            </a:r>
          </a:p>
        </p:txBody>
      </p:sp>
    </p:spTree>
    <p:extLst>
      <p:ext uri="{BB962C8B-B14F-4D97-AF65-F5344CB8AC3E}">
        <p14:creationId xmlns:p14="http://schemas.microsoft.com/office/powerpoint/2010/main" val="3875018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71450"/>
            <a:ext cx="12192000" cy="6858000"/>
          </a:xfrm>
        </p:spPr>
      </p:pic>
      <p:sp>
        <p:nvSpPr>
          <p:cNvPr id="3" name="Заголовок 2"/>
          <p:cNvSpPr>
            <a:spLocks noGrp="1"/>
          </p:cNvSpPr>
          <p:nvPr>
            <p:ph type="title"/>
          </p:nvPr>
        </p:nvSpPr>
        <p:spPr>
          <a:xfrm>
            <a:off x="838200" y="365125"/>
            <a:ext cx="6534150" cy="4959350"/>
          </a:xfrm>
        </p:spPr>
        <p:txBody>
          <a:bodyPr>
            <a:normAutofit/>
          </a:bodyPr>
          <a:lstStyle/>
          <a:p>
            <a:pPr algn="ctr"/>
            <a:r>
              <a:rPr lang="ru-RU" sz="2200" b="1" u="sng" dirty="0">
                <a:solidFill>
                  <a:srgbClr val="7030A0"/>
                </a:solidFill>
                <a:latin typeface="Times New Roman" panose="02020603050405020304" pitchFamily="18" charset="0"/>
                <a:cs typeface="Times New Roman" panose="02020603050405020304" pitchFamily="18" charset="0"/>
              </a:rPr>
              <a:t>Игра </a:t>
            </a:r>
            <a:r>
              <a:rPr lang="ru-RU" sz="2200" b="1" i="1" u="sng" dirty="0">
                <a:solidFill>
                  <a:srgbClr val="7030A0"/>
                </a:solidFill>
                <a:latin typeface="Times New Roman" panose="02020603050405020304" pitchFamily="18" charset="0"/>
                <a:cs typeface="Times New Roman" panose="02020603050405020304" pitchFamily="18" charset="0"/>
              </a:rPr>
              <a:t>«Собери слова»</a:t>
            </a:r>
            <a:r>
              <a:rPr lang="ru-RU" sz="2200" b="1" u="sng" dirty="0">
                <a:solidFill>
                  <a:srgbClr val="7030A0"/>
                </a:solidFill>
                <a:latin typeface="Times New Roman" panose="02020603050405020304" pitchFamily="18" charset="0"/>
                <a:cs typeface="Times New Roman" panose="02020603050405020304" pitchFamily="18" charset="0"/>
              </a:rPr>
              <a:t/>
            </a:r>
            <a:br>
              <a:rPr lang="ru-RU" sz="2200" b="1" u="sng" dirty="0">
                <a:solidFill>
                  <a:srgbClr val="7030A0"/>
                </a:solidFill>
                <a:latin typeface="Times New Roman" panose="02020603050405020304" pitchFamily="18" charset="0"/>
                <a:cs typeface="Times New Roman" panose="02020603050405020304" pitchFamily="18" charset="0"/>
              </a:rPr>
            </a:br>
            <a:r>
              <a:rPr lang="ru-RU" sz="2200" u="sng" dirty="0">
                <a:latin typeface="Times New Roman" panose="02020603050405020304" pitchFamily="18" charset="0"/>
                <a:cs typeface="Times New Roman" panose="02020603050405020304" pitchFamily="18" charset="0"/>
              </a:rPr>
              <a:t>Цель</a:t>
            </a:r>
            <a:r>
              <a:rPr lang="ru-RU" sz="2200" dirty="0">
                <a:latin typeface="Times New Roman" panose="02020603050405020304" pitchFamily="18" charset="0"/>
                <a:cs typeface="Times New Roman" panose="02020603050405020304" pitchFamily="18" charset="0"/>
              </a:rPr>
              <a:t>: развивать слуховое внимание.</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Условия. Взрослый называет слово по буквам, выдерживая паузу между каждой буквой </a:t>
            </a:r>
            <a:r>
              <a:rPr lang="ru-RU" sz="2200" i="1" dirty="0">
                <a:latin typeface="Times New Roman" panose="02020603050405020304" pitchFamily="18" charset="0"/>
                <a:cs typeface="Times New Roman" panose="02020603050405020304" pitchFamily="18" charset="0"/>
              </a:rPr>
              <a:t>(Д-О-М)</a:t>
            </a:r>
            <a:r>
              <a:rPr lang="ru-RU" sz="2200" dirty="0">
                <a:latin typeface="Times New Roman" panose="02020603050405020304" pitchFamily="18" charset="0"/>
                <a:cs typeface="Times New Roman" panose="02020603050405020304" pitchFamily="18" charset="0"/>
              </a:rPr>
              <a:t> от 3 до 15 секунд и более</a:t>
            </a:r>
            <a:br>
              <a:rPr lang="ru-RU" sz="2200" dirty="0">
                <a:latin typeface="Times New Roman" panose="02020603050405020304" pitchFamily="18" charset="0"/>
                <a:cs typeface="Times New Roman" panose="02020603050405020304" pitchFamily="18" charset="0"/>
              </a:rPr>
            </a:br>
            <a:r>
              <a:rPr lang="ru-RU" sz="2200" i="1" dirty="0">
                <a:latin typeface="Times New Roman" panose="02020603050405020304" pitchFamily="18" charset="0"/>
                <a:cs typeface="Times New Roman" panose="02020603050405020304" pitchFamily="18" charset="0"/>
              </a:rPr>
              <a:t>(это затрудняет целостность восприятия слова)</a:t>
            </a:r>
            <a:r>
              <a:rPr lang="ru-RU" sz="2200" dirty="0">
                <a:latin typeface="Times New Roman" panose="02020603050405020304" pitchFamily="18" charset="0"/>
                <a:cs typeface="Times New Roman" panose="02020603050405020304" pitchFamily="18" charset="0"/>
              </a:rPr>
              <a:t>. Ребенок должен внимательно выслушать и назвать слово целиком.</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Примечание. Начинать следует с простых слов из трех букв, постепенно увеличивая количество букв в слове. Игра удобна тем, что не требует специальных условий и места для проведения. В нее можно играть и на улице, и в дороге, и в любом другом </a:t>
            </a:r>
            <a:r>
              <a:rPr lang="ru-RU" sz="2200" dirty="0" smtClean="0">
                <a:latin typeface="Times New Roman" panose="02020603050405020304" pitchFamily="18" charset="0"/>
                <a:cs typeface="Times New Roman" panose="02020603050405020304" pitchFamily="18" charset="0"/>
              </a:rPr>
              <a:t>месте.</a:t>
            </a:r>
            <a:endParaRPr lang="ru-RU" dirty="0"/>
          </a:p>
        </p:txBody>
      </p:sp>
    </p:spTree>
    <p:extLst>
      <p:ext uri="{BB962C8B-B14F-4D97-AF65-F5344CB8AC3E}">
        <p14:creationId xmlns:p14="http://schemas.microsoft.com/office/powerpoint/2010/main" val="3144187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71450"/>
            <a:ext cx="12192000" cy="6858000"/>
          </a:xfrm>
        </p:spPr>
      </p:pic>
      <p:sp>
        <p:nvSpPr>
          <p:cNvPr id="3" name="Заголовок 2"/>
          <p:cNvSpPr>
            <a:spLocks noGrp="1"/>
          </p:cNvSpPr>
          <p:nvPr>
            <p:ph type="title"/>
          </p:nvPr>
        </p:nvSpPr>
        <p:spPr>
          <a:xfrm>
            <a:off x="838200" y="552449"/>
            <a:ext cx="7715250" cy="4905375"/>
          </a:xfrm>
        </p:spPr>
        <p:txBody>
          <a:bodyPr>
            <a:normAutofit/>
          </a:bodyPr>
          <a:lstStyle/>
          <a:p>
            <a:pPr algn="ctr"/>
            <a:r>
              <a:rPr lang="ru-RU" sz="2200" b="1" u="sng" dirty="0" smtClean="0">
                <a:solidFill>
                  <a:srgbClr val="7030A0"/>
                </a:solidFill>
                <a:latin typeface="Times New Roman" panose="02020603050405020304" pitchFamily="18" charset="0"/>
                <a:cs typeface="Times New Roman" panose="02020603050405020304" pitchFamily="18" charset="0"/>
              </a:rPr>
              <a:t>Игра «Разведчики».</a:t>
            </a:r>
            <a:br>
              <a:rPr lang="ru-RU" sz="2200" b="1" u="sng" dirty="0" smtClean="0">
                <a:solidFill>
                  <a:srgbClr val="7030A0"/>
                </a:solidFill>
                <a:latin typeface="Times New Roman" panose="02020603050405020304" pitchFamily="18" charset="0"/>
                <a:cs typeface="Times New Roman" panose="02020603050405020304" pitchFamily="18" charset="0"/>
              </a:rPr>
            </a:br>
            <a:r>
              <a:rPr lang="ru-RU" sz="2200" u="sng" dirty="0" smtClean="0">
                <a:solidFill>
                  <a:srgbClr val="7030A0"/>
                </a:solidFill>
                <a:latin typeface="Times New Roman" panose="02020603050405020304" pitchFamily="18" charset="0"/>
                <a:cs typeface="Times New Roman" panose="02020603050405020304" pitchFamily="18" charset="0"/>
              </a:rPr>
              <a:t/>
            </a:r>
            <a:br>
              <a:rPr lang="ru-RU" sz="2200" u="sng" dirty="0" smtClean="0">
                <a:solidFill>
                  <a:srgbClr val="7030A0"/>
                </a:solidFill>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Цель – развитие сосредоточенности, устойчивости зрительного внимания, наблюдательности.</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Игровой материал: набор сюжетных картин (или иллюстраций из книг)</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Процедура игры: ребенку предлагается рассмотреть достаточно сложную сюжетную картинку и запомнить все детали. Затем </a:t>
            </a:r>
            <a:r>
              <a:rPr lang="ru-RU" sz="2200" dirty="0" smtClean="0">
                <a:latin typeface="Times New Roman" panose="02020603050405020304" pitchFamily="18" charset="0"/>
                <a:cs typeface="Times New Roman" panose="02020603050405020304" pitchFamily="18" charset="0"/>
              </a:rPr>
              <a:t>взрослый переворачивает </a:t>
            </a:r>
            <a:r>
              <a:rPr lang="ru-RU" sz="2200" dirty="0">
                <a:latin typeface="Times New Roman" panose="02020603050405020304" pitchFamily="18" charset="0"/>
                <a:cs typeface="Times New Roman" panose="02020603050405020304" pitchFamily="18" charset="0"/>
              </a:rPr>
              <a:t>картинку </a:t>
            </a:r>
            <a:r>
              <a:rPr lang="ru-RU" sz="2200" dirty="0" smtClean="0">
                <a:latin typeface="Times New Roman" panose="02020603050405020304" pitchFamily="18" charset="0"/>
                <a:cs typeface="Times New Roman" panose="02020603050405020304" pitchFamily="18" charset="0"/>
              </a:rPr>
              <a:t>и </a:t>
            </a:r>
            <a:r>
              <a:rPr lang="ru-RU" sz="2200" dirty="0">
                <a:latin typeface="Times New Roman" panose="02020603050405020304" pitchFamily="18" charset="0"/>
                <a:cs typeface="Times New Roman" panose="02020603050405020304" pitchFamily="18" charset="0"/>
              </a:rPr>
              <a:t>задает по ней несколько вопросов. </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Например </a:t>
            </a:r>
            <a:r>
              <a:rPr lang="ru-RU" sz="2200" dirty="0">
                <a:latin typeface="Times New Roman" panose="02020603050405020304" pitchFamily="18" charset="0"/>
                <a:cs typeface="Times New Roman" panose="02020603050405020304" pitchFamily="18" charset="0"/>
              </a:rPr>
              <a:t>: «Какие персонажи были нарисованы? Во что они одеты?». Постепенно показывая все более сложные картинки и задавая все более сложные вопросы</a:t>
            </a:r>
            <a:r>
              <a:rPr lang="ru-RU" dirty="0"/>
              <a:t>.</a:t>
            </a:r>
          </a:p>
        </p:txBody>
      </p:sp>
    </p:spTree>
    <p:extLst>
      <p:ext uri="{BB962C8B-B14F-4D97-AF65-F5344CB8AC3E}">
        <p14:creationId xmlns:p14="http://schemas.microsoft.com/office/powerpoint/2010/main" val="806819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0825"/>
            <a:ext cx="12192000" cy="6858000"/>
          </a:xfrm>
        </p:spPr>
      </p:pic>
      <p:sp>
        <p:nvSpPr>
          <p:cNvPr id="3" name="Заголовок 2"/>
          <p:cNvSpPr>
            <a:spLocks noGrp="1"/>
          </p:cNvSpPr>
          <p:nvPr>
            <p:ph type="title"/>
          </p:nvPr>
        </p:nvSpPr>
        <p:spPr>
          <a:xfrm>
            <a:off x="238123" y="250825"/>
            <a:ext cx="4095751" cy="5149850"/>
          </a:xfrm>
        </p:spPr>
        <p:txBody>
          <a:bodyPr>
            <a:noAutofit/>
          </a:bodyPr>
          <a:lstStyle/>
          <a:p>
            <a:pPr algn="ctr"/>
            <a:r>
              <a:rPr lang="ru-RU" sz="1400" b="1" dirty="0" smtClean="0">
                <a:latin typeface="Times New Roman" panose="02020603050405020304" pitchFamily="18" charset="0"/>
                <a:cs typeface="Times New Roman" panose="02020603050405020304" pitchFamily="18" charset="0"/>
              </a:rPr>
              <a:t> </a:t>
            </a:r>
            <a:br>
              <a:rPr lang="ru-RU" sz="1400" b="1" dirty="0" smtClean="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
            </a:r>
            <a:br>
              <a:rPr lang="ru-RU" sz="1400" b="1" dirty="0">
                <a:latin typeface="Times New Roman" panose="02020603050405020304" pitchFamily="18" charset="0"/>
                <a:cs typeface="Times New Roman" panose="02020603050405020304" pitchFamily="18" charset="0"/>
              </a:rPr>
            </a:br>
            <a:r>
              <a:rPr lang="ru-RU" sz="1400" b="1" dirty="0" smtClean="0">
                <a:latin typeface="Times New Roman" panose="02020603050405020304" pitchFamily="18" charset="0"/>
                <a:cs typeface="Times New Roman" panose="02020603050405020304" pitchFamily="18" charset="0"/>
              </a:rPr>
              <a:t/>
            </a:r>
            <a:br>
              <a:rPr lang="ru-RU" sz="1400" b="1" dirty="0" smtClean="0">
                <a:latin typeface="Times New Roman" panose="02020603050405020304" pitchFamily="18" charset="0"/>
                <a:cs typeface="Times New Roman" panose="02020603050405020304" pitchFamily="18" charset="0"/>
              </a:rPr>
            </a:br>
            <a:r>
              <a:rPr lang="ru-RU" sz="1600" b="1" u="sng" dirty="0" smtClean="0">
                <a:solidFill>
                  <a:srgbClr val="7030A0"/>
                </a:solidFill>
                <a:latin typeface="Times New Roman" panose="02020603050405020304" pitchFamily="18" charset="0"/>
                <a:cs typeface="Times New Roman" panose="02020603050405020304" pitchFamily="18" charset="0"/>
              </a:rPr>
              <a:t>Игра «Маленький жук»</a:t>
            </a:r>
            <a:br>
              <a:rPr lang="ru-RU" sz="1600" b="1" u="sng" dirty="0" smtClean="0">
                <a:solidFill>
                  <a:srgbClr val="7030A0"/>
                </a:solidFill>
                <a:latin typeface="Times New Roman" panose="02020603050405020304" pitchFamily="18" charset="0"/>
                <a:cs typeface="Times New Roman" panose="02020603050405020304" pitchFamily="18" charset="0"/>
              </a:rPr>
            </a:br>
            <a:r>
              <a:rPr lang="ru-RU" sz="1600" b="1" u="sng" dirty="0" smtClean="0">
                <a:solidFill>
                  <a:srgbClr val="7030A0"/>
                </a:solidFill>
                <a:latin typeface="Times New Roman" panose="02020603050405020304" pitchFamily="18" charset="0"/>
                <a:cs typeface="Times New Roman" panose="02020603050405020304" pitchFamily="18" charset="0"/>
              </a:rPr>
              <a:t/>
            </a:r>
            <a:br>
              <a:rPr lang="ru-RU" sz="1600" b="1" u="sng" dirty="0" smtClean="0">
                <a:solidFill>
                  <a:srgbClr val="7030A0"/>
                </a:solidFill>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Цель - развитие внимания, наблюдательности.</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Игровой материал: бланки с таблицей.</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Процедура игры: "Сейчас мы будем играть в такую игру. Видишь, перед тобой поле, расчерченное на клеточки. По этому полю ползает жук. Жук двигается по команде. Он может двигаться вниз, вверх, вправо, влево. Я буду диктовать тебе ходы, а ты будешь передвигать по полю жука в нужном направлении. Делай это мысленно. Рисовать или водить пальцем по полю нельзя!</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Внимание? Начали. Одна клеточка вверх, одна клеточка налево. Одна клеточка вниз. Одна клеточка налево. Одна клеточка вниз. Покажи, где остановился жук".</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4733926" y="1035050"/>
            <a:ext cx="4010024" cy="3838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ru-RU" sz="18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Если ребенок затрудняется выполнять задание мысленно, то сначала можно позволить ему показывать пальчиком каждое движение жука, или изготовить жука и двигать его по полю. Важно, чтобы в результате ребенок научился мысленно ориентироваться в клеточном поле).</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Задания для жука можно придумать самые разные. Когда поле из 16 клеток будет освоено, переходите к движению по полю из 25, 36 клеток, усложняйте задания ходами: 2 клетки наискосок вправо-вниз, 3 клетки влево и т.д.</a:t>
            </a:r>
            <a:endParaRPr lang="ru-RU" sz="1600" dirty="0"/>
          </a:p>
        </p:txBody>
      </p:sp>
    </p:spTree>
    <p:extLst>
      <p:ext uri="{BB962C8B-B14F-4D97-AF65-F5344CB8AC3E}">
        <p14:creationId xmlns:p14="http://schemas.microsoft.com/office/powerpoint/2010/main" val="3231456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 y="0"/>
            <a:ext cx="11658600" cy="6858000"/>
          </a:xfrm>
        </p:spPr>
      </p:pic>
      <p:sp>
        <p:nvSpPr>
          <p:cNvPr id="2" name="Заголовок 1"/>
          <p:cNvSpPr>
            <a:spLocks noGrp="1"/>
          </p:cNvSpPr>
          <p:nvPr>
            <p:ph type="title"/>
          </p:nvPr>
        </p:nvSpPr>
        <p:spPr>
          <a:xfrm>
            <a:off x="838200" y="365125"/>
            <a:ext cx="6810375" cy="4530725"/>
          </a:xfrm>
        </p:spPr>
        <p:txBody>
          <a:bodyPr>
            <a:noAutofit/>
          </a:bodyPr>
          <a:lstStyle/>
          <a:p>
            <a:pPr algn="ctr"/>
            <a:r>
              <a:rPr lang="ru-RU" sz="2800" dirty="0">
                <a:solidFill>
                  <a:srgbClr val="7030A0"/>
                </a:solidFill>
                <a:latin typeface="Times New Roman" panose="02020603050405020304" pitchFamily="18" charset="0"/>
                <a:cs typeface="Times New Roman" panose="02020603050405020304" pitchFamily="18" charset="0"/>
              </a:rPr>
              <a:t>Любая совместная деятельность сближает людей, а игра считается наиболее полезным времяпрепровождением для детей и родителей. Именно в такой форме, интересной для обеих сторон, разыгрываются какие-то жизненные ситуации, укрепляются отношения, открывается безграничное поле для фантазий.</a:t>
            </a:r>
          </a:p>
        </p:txBody>
      </p:sp>
    </p:spTree>
    <p:extLst>
      <p:ext uri="{BB962C8B-B14F-4D97-AF65-F5344CB8AC3E}">
        <p14:creationId xmlns:p14="http://schemas.microsoft.com/office/powerpoint/2010/main" val="2618675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 y="0"/>
            <a:ext cx="11658600" cy="6858000"/>
          </a:xfrm>
        </p:spPr>
      </p:pic>
      <p:sp>
        <p:nvSpPr>
          <p:cNvPr id="2" name="Заголовок 1"/>
          <p:cNvSpPr>
            <a:spLocks noGrp="1"/>
          </p:cNvSpPr>
          <p:nvPr>
            <p:ph type="title"/>
          </p:nvPr>
        </p:nvSpPr>
        <p:spPr>
          <a:xfrm>
            <a:off x="438151" y="819150"/>
            <a:ext cx="6657974" cy="3838574"/>
          </a:xfrm>
        </p:spPr>
        <p:txBody>
          <a:bodyPr>
            <a:normAutofit fontScale="90000"/>
          </a:bodyPr>
          <a:lstStyle/>
          <a:p>
            <a:r>
              <a:rPr lang="ru-RU" sz="9600" dirty="0" smtClean="0"/>
              <a:t/>
            </a:r>
            <a:br>
              <a:rPr lang="ru-RU" sz="9600" dirty="0" smtClean="0"/>
            </a:br>
            <a:r>
              <a:rPr lang="ru-RU" sz="4000" b="1" dirty="0" smtClean="0">
                <a:solidFill>
                  <a:srgbClr val="7030A0"/>
                </a:solidFill>
                <a:latin typeface="Times New Roman" panose="02020603050405020304" pitchFamily="18" charset="0"/>
                <a:cs typeface="Times New Roman" panose="02020603050405020304" pitchFamily="18" charset="0"/>
              </a:rPr>
              <a:t>Чем полезна </a:t>
            </a:r>
            <a:r>
              <a:rPr lang="ru-RU" sz="4000" b="1" dirty="0">
                <a:solidFill>
                  <a:srgbClr val="7030A0"/>
                </a:solidFill>
                <a:latin typeface="Times New Roman" panose="02020603050405020304" pitchFamily="18" charset="0"/>
                <a:cs typeface="Times New Roman" panose="02020603050405020304" pitchFamily="18" charset="0"/>
              </a:rPr>
              <a:t>совместная </a:t>
            </a:r>
            <a:r>
              <a:rPr lang="ru-RU" sz="4000" b="1" dirty="0" smtClean="0">
                <a:solidFill>
                  <a:srgbClr val="7030A0"/>
                </a:solidFill>
                <a:latin typeface="Times New Roman" panose="02020603050405020304" pitchFamily="18" charset="0"/>
                <a:cs typeface="Times New Roman" panose="02020603050405020304" pitchFamily="18" charset="0"/>
              </a:rPr>
              <a:t>игра?</a:t>
            </a:r>
            <a:br>
              <a:rPr lang="ru-RU" sz="4000" b="1" dirty="0" smtClean="0">
                <a:solidFill>
                  <a:srgbClr val="7030A0"/>
                </a:solidFill>
                <a:latin typeface="Times New Roman" panose="02020603050405020304" pitchFamily="18" charset="0"/>
                <a:cs typeface="Times New Roman" panose="02020603050405020304" pitchFamily="18" charset="0"/>
              </a:rPr>
            </a:br>
            <a:r>
              <a:rPr lang="ru-RU" sz="3100" dirty="0">
                <a:solidFill>
                  <a:srgbClr val="7030A0"/>
                </a:solidFill>
                <a:latin typeface="Times New Roman" panose="02020603050405020304" pitchFamily="18" charset="0"/>
                <a:cs typeface="Times New Roman" panose="02020603050405020304" pitchFamily="18" charset="0"/>
              </a:rPr>
              <a:t/>
            </a:r>
            <a:br>
              <a:rPr lang="ru-RU" sz="3100" dirty="0">
                <a:solidFill>
                  <a:srgbClr val="7030A0"/>
                </a:solidFill>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 </a:t>
            </a:r>
            <a:r>
              <a:rPr lang="ru-RU" sz="2200" b="1" i="1" dirty="0">
                <a:latin typeface="Times New Roman" panose="02020603050405020304" pitchFamily="18" charset="0"/>
                <a:cs typeface="Times New Roman" panose="02020603050405020304" pitchFamily="18" charset="0"/>
              </a:rPr>
              <a:t>развивать самоконтроль, сдержанность, дружеские качества;</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i="1" dirty="0">
                <a:latin typeface="Times New Roman" panose="02020603050405020304" pitchFamily="18" charset="0"/>
                <a:cs typeface="Times New Roman" panose="02020603050405020304" pitchFamily="18" charset="0"/>
              </a:rPr>
              <a:t>· учиться анализировать своё и чужое поведение;</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i="1" dirty="0">
                <a:latin typeface="Times New Roman" panose="02020603050405020304" pitchFamily="18" charset="0"/>
                <a:cs typeface="Times New Roman" panose="02020603050405020304" pitchFamily="18" charset="0"/>
              </a:rPr>
              <a:t>· раскрывать свой внутренний мир;</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i="1" dirty="0">
                <a:latin typeface="Times New Roman" panose="02020603050405020304" pitchFamily="18" charset="0"/>
                <a:cs typeface="Times New Roman" panose="02020603050405020304" pitchFamily="18" charset="0"/>
              </a:rPr>
              <a:t>· проявлять радость, переживание, страхи;</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i="1" dirty="0">
                <a:latin typeface="Times New Roman" panose="02020603050405020304" pitchFamily="18" charset="0"/>
                <a:cs typeface="Times New Roman" panose="02020603050405020304" pitchFamily="18" charset="0"/>
              </a:rPr>
              <a:t>· выражать свои потребности и доносить их до окружающих;</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i="1" dirty="0">
                <a:latin typeface="Times New Roman" panose="02020603050405020304" pitchFamily="18" charset="0"/>
                <a:cs typeface="Times New Roman" panose="02020603050405020304" pitchFamily="18" charset="0"/>
              </a:rPr>
              <a:t>· создавать взаимопонимание между </a:t>
            </a:r>
            <a:r>
              <a:rPr lang="ru-RU" sz="2700" b="1" i="1" dirty="0">
                <a:latin typeface="Times New Roman" panose="02020603050405020304" pitchFamily="18" charset="0"/>
                <a:cs typeface="Times New Roman" panose="02020603050405020304" pitchFamily="18" charset="0"/>
              </a:rPr>
              <a:t>близкими людьми</a:t>
            </a:r>
            <a:r>
              <a:rPr lang="ru-RU" sz="2700" b="1" i="1" dirty="0" smtClean="0">
                <a:latin typeface="Times New Roman" panose="02020603050405020304" pitchFamily="18" charset="0"/>
                <a:cs typeface="Times New Roman" panose="02020603050405020304" pitchFamily="18" charset="0"/>
              </a:rPr>
              <a:t>.</a:t>
            </a:r>
            <a:r>
              <a:rPr lang="ru-RU" sz="3100" b="1" i="1" dirty="0" smtClean="0">
                <a:latin typeface="Times New Roman" panose="02020603050405020304" pitchFamily="18" charset="0"/>
                <a:cs typeface="Times New Roman" panose="02020603050405020304" pitchFamily="18" charset="0"/>
              </a:rPr>
              <a:t/>
            </a:r>
            <a:br>
              <a:rPr lang="ru-RU" sz="3100" b="1" i="1" dirty="0" smtClean="0">
                <a:latin typeface="Times New Roman" panose="02020603050405020304" pitchFamily="18" charset="0"/>
                <a:cs typeface="Times New Roman" panose="02020603050405020304" pitchFamily="18" charset="0"/>
              </a:rPr>
            </a:br>
            <a:endParaRPr lang="ru-RU" sz="6700" dirty="0"/>
          </a:p>
        </p:txBody>
      </p:sp>
    </p:spTree>
    <p:extLst>
      <p:ext uri="{BB962C8B-B14F-4D97-AF65-F5344CB8AC3E}">
        <p14:creationId xmlns:p14="http://schemas.microsoft.com/office/powerpoint/2010/main" val="72260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772" y="169252"/>
            <a:ext cx="11658600" cy="6858000"/>
          </a:xfrm>
        </p:spPr>
      </p:pic>
      <p:sp>
        <p:nvSpPr>
          <p:cNvPr id="2" name="Заголовок 1"/>
          <p:cNvSpPr>
            <a:spLocks noGrp="1"/>
          </p:cNvSpPr>
          <p:nvPr>
            <p:ph type="title"/>
          </p:nvPr>
        </p:nvSpPr>
        <p:spPr>
          <a:xfrm>
            <a:off x="609600" y="1104900"/>
            <a:ext cx="8353425" cy="4543425"/>
          </a:xfrm>
        </p:spPr>
        <p:txBody>
          <a:bodyPr>
            <a:normAutofit fontScale="90000"/>
          </a:bodyPr>
          <a:lstStyle/>
          <a:p>
            <a:pPr algn="ctr"/>
            <a:r>
              <a:rPr lang="ru-RU" sz="2400" b="1" u="sng" dirty="0">
                <a:latin typeface="Times New Roman" panose="02020603050405020304" pitchFamily="18" charset="0"/>
                <a:cs typeface="Times New Roman" panose="02020603050405020304" pitchFamily="18" charset="0"/>
              </a:rPr>
              <a:t>Игры для развития </a:t>
            </a:r>
            <a:r>
              <a:rPr lang="ru-RU" sz="2400" b="1" u="sng" dirty="0" smtClean="0">
                <a:latin typeface="Times New Roman" panose="02020603050405020304" pitchFamily="18" charset="0"/>
                <a:cs typeface="Times New Roman" panose="02020603050405020304" pitchFamily="18" charset="0"/>
              </a:rPr>
              <a:t>внимания</a:t>
            </a:r>
            <a:r>
              <a:rPr lang="ru-RU" sz="2400" b="1" u="sng" dirty="0">
                <a:latin typeface="Times New Roman" panose="02020603050405020304" pitchFamily="18" charset="0"/>
                <a:cs typeface="Times New Roman" panose="02020603050405020304" pitchFamily="18" charset="0"/>
              </a:rPr>
              <a:t> детей младшего и среднего дошкольного возраста</a:t>
            </a:r>
            <a:r>
              <a:rPr lang="ru-RU" sz="2400" b="1" u="sng" dirty="0" smtClean="0">
                <a:latin typeface="Times New Roman" panose="02020603050405020304" pitchFamily="18" charset="0"/>
                <a:cs typeface="Times New Roman" panose="02020603050405020304" pitchFamily="18" charset="0"/>
              </a:rPr>
              <a:t>.</a:t>
            </a:r>
            <a:br>
              <a:rPr lang="ru-RU" sz="2400" b="1" u="sng" dirty="0" smtClean="0">
                <a:latin typeface="Times New Roman" panose="02020603050405020304" pitchFamily="18" charset="0"/>
                <a:cs typeface="Times New Roman" panose="02020603050405020304" pitchFamily="18" charset="0"/>
              </a:rPr>
            </a:br>
            <a:r>
              <a:rPr lang="ru-RU" sz="2400" b="1" u="sng" dirty="0">
                <a:latin typeface="Times New Roman" panose="02020603050405020304" pitchFamily="18" charset="0"/>
                <a:cs typeface="Times New Roman" panose="02020603050405020304" pitchFamily="18" charset="0"/>
              </a:rPr>
              <a:t/>
            </a:r>
            <a:br>
              <a:rPr lang="ru-RU" sz="2400" b="1" u="sng" dirty="0">
                <a:latin typeface="Times New Roman" panose="02020603050405020304" pitchFamily="18" charset="0"/>
                <a:cs typeface="Times New Roman" panose="02020603050405020304" pitchFamily="18" charset="0"/>
              </a:rPr>
            </a:br>
            <a:r>
              <a:rPr lang="ru-RU" sz="2000" b="1" u="sng" dirty="0">
                <a:solidFill>
                  <a:srgbClr val="7030A0"/>
                </a:solidFill>
                <a:latin typeface="Times New Roman" panose="02020603050405020304" pitchFamily="18" charset="0"/>
                <a:cs typeface="Times New Roman" panose="02020603050405020304" pitchFamily="18" charset="0"/>
              </a:rPr>
              <a:t>Игра </a:t>
            </a:r>
            <a:r>
              <a:rPr lang="ru-RU" sz="2000" b="1" i="1" u="sng" dirty="0">
                <a:solidFill>
                  <a:srgbClr val="7030A0"/>
                </a:solidFill>
                <a:latin typeface="Times New Roman" panose="02020603050405020304" pitchFamily="18" charset="0"/>
                <a:cs typeface="Times New Roman" panose="02020603050405020304" pitchFamily="18" charset="0"/>
              </a:rPr>
              <a:t>«Найди заданный предмет на картинке</a:t>
            </a:r>
            <a:r>
              <a:rPr lang="ru-RU" sz="2000" b="1" i="1" u="sng" dirty="0" smtClean="0">
                <a:solidFill>
                  <a:srgbClr val="7030A0"/>
                </a:solidFill>
                <a:latin typeface="Times New Roman" panose="02020603050405020304" pitchFamily="18" charset="0"/>
                <a:cs typeface="Times New Roman" panose="02020603050405020304" pitchFamily="18" charset="0"/>
              </a:rPr>
              <a:t>»</a:t>
            </a:r>
            <a:br>
              <a:rPr lang="ru-RU" sz="2000" b="1" i="1" u="sng" dirty="0" smtClean="0">
                <a:solidFill>
                  <a:srgbClr val="7030A0"/>
                </a:solidFill>
                <a:latin typeface="Times New Roman" panose="02020603050405020304" pitchFamily="18" charset="0"/>
                <a:cs typeface="Times New Roman" panose="02020603050405020304" pitchFamily="18" charset="0"/>
              </a:rPr>
            </a:br>
            <a:r>
              <a:rPr lang="ru-RU" sz="2000" b="1" u="sng" dirty="0">
                <a:solidFill>
                  <a:srgbClr val="7030A0"/>
                </a:solidFill>
                <a:latin typeface="Times New Roman" panose="02020603050405020304" pitchFamily="18" charset="0"/>
                <a:cs typeface="Times New Roman" panose="02020603050405020304" pitchFamily="18" charset="0"/>
              </a:rPr>
              <a:t/>
            </a:r>
            <a:br>
              <a:rPr lang="ru-RU" sz="2000" b="1" u="sng" dirty="0">
                <a:solidFill>
                  <a:srgbClr val="7030A0"/>
                </a:solidFill>
                <a:latin typeface="Times New Roman" panose="02020603050405020304" pitchFamily="18" charset="0"/>
                <a:cs typeface="Times New Roman" panose="02020603050405020304" pitchFamily="18" charset="0"/>
              </a:rPr>
            </a:br>
            <a:r>
              <a:rPr lang="ru-RU" sz="2000" u="sng" dirty="0">
                <a:latin typeface="Times New Roman" panose="02020603050405020304" pitchFamily="18" charset="0"/>
                <a:cs typeface="Times New Roman" panose="02020603050405020304" pitchFamily="18" charset="0"/>
              </a:rPr>
              <a:t>Цель</a:t>
            </a:r>
            <a:r>
              <a:rPr lang="ru-RU" sz="2000" dirty="0">
                <a:latin typeface="Times New Roman" panose="02020603050405020304" pitchFamily="18" charset="0"/>
                <a:cs typeface="Times New Roman" panose="02020603050405020304" pitchFamily="18" charset="0"/>
              </a:rPr>
              <a:t>: развивать объем, концентрацию и устойчивость зрительного внимания.</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Условия. Ребенку предлагается внимательно рассмотреть красочную картинку и найти предмет заданный взрослым.</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Примечание. Чем больше предметов на картинке и чем они меньше, тем сложнее задание. </a:t>
            </a:r>
            <a:r>
              <a:rPr lang="ru-RU" sz="2000" u="sng" dirty="0">
                <a:latin typeface="Times New Roman" panose="02020603050405020304" pitchFamily="18" charset="0"/>
                <a:cs typeface="Times New Roman" panose="02020603050405020304" pitchFamily="18" charset="0"/>
              </a:rPr>
              <a:t>Обратите внимание</a:t>
            </a:r>
            <a:r>
              <a:rPr lang="ru-RU" sz="2000" dirty="0">
                <a:latin typeface="Times New Roman" panose="02020603050405020304" pitchFamily="18" charset="0"/>
                <a:cs typeface="Times New Roman" panose="02020603050405020304" pitchFamily="18" charset="0"/>
              </a:rPr>
              <a:t>: чем дольше ребенок способен рассматривать картинку, отыскивая заданные предметы, тем выше устойчивость его внимания, а чем быстрее он отыскивает нужные предметы на картинке, тем выше концентрация его внимания. Если ребенок не находит предметы, расположенные на периферии, значит, объем его внимания незначителен</a:t>
            </a:r>
            <a:r>
              <a:rPr lang="ru-RU" sz="4800" dirty="0"/>
              <a:t>.</a:t>
            </a:r>
            <a:br>
              <a:rPr lang="ru-RU" sz="4800" dirty="0"/>
            </a:br>
            <a:endParaRPr lang="ru-RU" sz="4800" dirty="0"/>
          </a:p>
        </p:txBody>
      </p:sp>
    </p:spTree>
    <p:extLst>
      <p:ext uri="{BB962C8B-B14F-4D97-AF65-F5344CB8AC3E}">
        <p14:creationId xmlns:p14="http://schemas.microsoft.com/office/powerpoint/2010/main" val="3951920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127" y="125290"/>
            <a:ext cx="11658600" cy="6858000"/>
          </a:xfrm>
        </p:spPr>
      </p:pic>
      <p:sp>
        <p:nvSpPr>
          <p:cNvPr id="2" name="Заголовок 1"/>
          <p:cNvSpPr>
            <a:spLocks noGrp="1"/>
          </p:cNvSpPr>
          <p:nvPr>
            <p:ph type="title"/>
          </p:nvPr>
        </p:nvSpPr>
        <p:spPr>
          <a:xfrm>
            <a:off x="576628" y="406644"/>
            <a:ext cx="7477125" cy="4791075"/>
          </a:xfrm>
        </p:spPr>
        <p:txBody>
          <a:bodyPr>
            <a:noAutofit/>
          </a:bodyPr>
          <a:lstStyle/>
          <a:p>
            <a:pPr algn="ctr"/>
            <a:r>
              <a:rPr lang="ru-RU" sz="2000" b="1" i="1" u="sng" dirty="0">
                <a:solidFill>
                  <a:srgbClr val="7030A0"/>
                </a:solidFill>
                <a:latin typeface="Times New Roman" panose="02020603050405020304" pitchFamily="18" charset="0"/>
                <a:cs typeface="Times New Roman" panose="02020603050405020304" pitchFamily="18" charset="0"/>
              </a:rPr>
              <a:t>Игра «Найди такой же</a:t>
            </a:r>
            <a:r>
              <a:rPr lang="ru-RU" sz="2000" b="1" i="1" u="sng" dirty="0" smtClean="0">
                <a:solidFill>
                  <a:srgbClr val="7030A0"/>
                </a:solidFill>
                <a:latin typeface="Times New Roman" panose="02020603050405020304" pitchFamily="18" charset="0"/>
                <a:cs typeface="Times New Roman" panose="02020603050405020304" pitchFamily="18" charset="0"/>
              </a:rPr>
              <a:t>»</a:t>
            </a:r>
            <a:br>
              <a:rPr lang="ru-RU" sz="2000" b="1" i="1" u="sng" dirty="0" smtClean="0">
                <a:solidFill>
                  <a:srgbClr val="7030A0"/>
                </a:solidFill>
                <a:latin typeface="Times New Roman" panose="02020603050405020304" pitchFamily="18" charset="0"/>
                <a:cs typeface="Times New Roman" panose="02020603050405020304" pitchFamily="18" charset="0"/>
              </a:rPr>
            </a:br>
            <a:r>
              <a:rPr lang="ru-RU" sz="2400" b="1" i="1" dirty="0">
                <a:solidFill>
                  <a:srgbClr val="7030A0"/>
                </a:solidFill>
                <a:latin typeface="Times New Roman" panose="02020603050405020304" pitchFamily="18" charset="0"/>
                <a:cs typeface="Times New Roman" panose="02020603050405020304" pitchFamily="18" charset="0"/>
              </a:rPr>
              <a:t/>
            </a:r>
            <a:br>
              <a:rPr lang="ru-RU" sz="2400" b="1" i="1" dirty="0">
                <a:solidFill>
                  <a:srgbClr val="7030A0"/>
                </a:solidFill>
                <a:latin typeface="Times New Roman" panose="02020603050405020304" pitchFamily="18" charset="0"/>
                <a:cs typeface="Times New Roman" panose="02020603050405020304" pitchFamily="18" charset="0"/>
              </a:rPr>
            </a:br>
            <a:r>
              <a:rPr lang="ru-RU" sz="2000" u="sng" dirty="0">
                <a:latin typeface="Times New Roman" panose="02020603050405020304" pitchFamily="18" charset="0"/>
                <a:cs typeface="Times New Roman" panose="02020603050405020304" pitchFamily="18" charset="0"/>
              </a:rPr>
              <a:t>Цель</a:t>
            </a:r>
            <a:r>
              <a:rPr lang="ru-RU" sz="2000" dirty="0">
                <a:latin typeface="Times New Roman" panose="02020603050405020304" pitchFamily="18" charset="0"/>
                <a:cs typeface="Times New Roman" panose="02020603050405020304" pitchFamily="18" charset="0"/>
              </a:rPr>
              <a:t>: развивать концентрацию, объем и устойчивость зрительного внимания.</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Условия. Для игры требуются одинаковые наборы предметных картинок по числу игроков. Взрослый помогает детям разложить все картинки перед собой, после чего показывает одну картинку из своего набора и предлагает найти такую же. Если ребенок нашел и показал правильно, игра продолжается.</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Примечание</a:t>
            </a:r>
            <a:r>
              <a:rPr lang="ru-RU" sz="2000" dirty="0">
                <a:latin typeface="Times New Roman" panose="02020603050405020304" pitchFamily="18" charset="0"/>
                <a:cs typeface="Times New Roman" panose="02020603050405020304" pitchFamily="18" charset="0"/>
              </a:rPr>
              <a:t>. Начинать можно с трех картинок, постепенно увеличивая их количество.</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433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 y="0"/>
            <a:ext cx="11658600" cy="6858000"/>
          </a:xfrm>
        </p:spPr>
      </p:pic>
      <p:sp>
        <p:nvSpPr>
          <p:cNvPr id="2" name="Заголовок 1"/>
          <p:cNvSpPr>
            <a:spLocks noGrp="1"/>
          </p:cNvSpPr>
          <p:nvPr>
            <p:ph type="title"/>
          </p:nvPr>
        </p:nvSpPr>
        <p:spPr>
          <a:xfrm>
            <a:off x="838200" y="904875"/>
            <a:ext cx="6772275" cy="4152900"/>
          </a:xfrm>
        </p:spPr>
        <p:txBody>
          <a:bodyPr>
            <a:normAutofit fontScale="90000"/>
          </a:bodyPr>
          <a:lstStyle/>
          <a:p>
            <a:pPr algn="ctr"/>
            <a:r>
              <a:rPr lang="ru-RU" sz="2000" b="1" u="sng" dirty="0">
                <a:solidFill>
                  <a:srgbClr val="7030A0"/>
                </a:solidFill>
                <a:latin typeface="Times New Roman" panose="02020603050405020304" pitchFamily="18" charset="0"/>
                <a:cs typeface="Times New Roman" panose="02020603050405020304" pitchFamily="18" charset="0"/>
              </a:rPr>
              <a:t>Игра </a:t>
            </a:r>
            <a:r>
              <a:rPr lang="ru-RU" sz="2000" b="1" i="1" u="sng" dirty="0">
                <a:solidFill>
                  <a:srgbClr val="7030A0"/>
                </a:solidFill>
                <a:latin typeface="Times New Roman" panose="02020603050405020304" pitchFamily="18" charset="0"/>
                <a:cs typeface="Times New Roman" panose="02020603050405020304" pitchFamily="18" charset="0"/>
              </a:rPr>
              <a:t>«Найди игрушку</a:t>
            </a:r>
            <a:r>
              <a:rPr lang="ru-RU" sz="2000" b="1" i="1" u="sng" dirty="0" smtClean="0">
                <a:solidFill>
                  <a:srgbClr val="7030A0"/>
                </a:solidFill>
                <a:latin typeface="Times New Roman" panose="02020603050405020304" pitchFamily="18" charset="0"/>
                <a:cs typeface="Times New Roman" panose="02020603050405020304" pitchFamily="18" charset="0"/>
              </a:rPr>
              <a:t>»</a:t>
            </a:r>
            <a:br>
              <a:rPr lang="ru-RU" sz="2000" b="1" i="1" u="sng" dirty="0" smtClean="0">
                <a:solidFill>
                  <a:srgbClr val="7030A0"/>
                </a:solidFill>
                <a:latin typeface="Times New Roman" panose="02020603050405020304" pitchFamily="18" charset="0"/>
                <a:cs typeface="Times New Roman" panose="02020603050405020304" pitchFamily="18" charset="0"/>
              </a:rPr>
            </a:br>
            <a:r>
              <a:rPr lang="ru-RU" sz="2000" b="1" u="sng" dirty="0">
                <a:solidFill>
                  <a:srgbClr val="7030A0"/>
                </a:solidFill>
                <a:latin typeface="Times New Roman" panose="02020603050405020304" pitchFamily="18" charset="0"/>
                <a:cs typeface="Times New Roman" panose="02020603050405020304" pitchFamily="18" charset="0"/>
              </a:rPr>
              <a:t/>
            </a:r>
            <a:br>
              <a:rPr lang="ru-RU" sz="2000" b="1" u="sng" dirty="0">
                <a:solidFill>
                  <a:srgbClr val="7030A0"/>
                </a:solidFill>
                <a:latin typeface="Times New Roman" panose="02020603050405020304" pitchFamily="18" charset="0"/>
                <a:cs typeface="Times New Roman" panose="02020603050405020304" pitchFamily="18" charset="0"/>
              </a:rPr>
            </a:br>
            <a:r>
              <a:rPr lang="ru-RU" sz="2000" u="sng" dirty="0">
                <a:latin typeface="Times New Roman" panose="02020603050405020304" pitchFamily="18" charset="0"/>
                <a:cs typeface="Times New Roman" panose="02020603050405020304" pitchFamily="18" charset="0"/>
              </a:rPr>
              <a:t>Цель</a:t>
            </a:r>
            <a:r>
              <a:rPr lang="ru-RU" sz="2000" dirty="0">
                <a:latin typeface="Times New Roman" panose="02020603050405020304" pitchFamily="18" charset="0"/>
                <a:cs typeface="Times New Roman" panose="02020603050405020304" pitchFamily="18" charset="0"/>
              </a:rPr>
              <a:t>: развивать концентрацию внимания.</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Условия. Игрушку прячут на глазах у ребенка под одну из двух коробок. Затем несколько раз меняют местами коробки, передвигают их по столу. Дошкольник должен постараться запомнить коробку, под которой спрятана игрушка, и следить за всеми ее перемещениями. Если ребенок правильно указывает коробку с игрушкой, он победил</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Примечание. Если ребенок во время занятия всегда находит игрушку, значит, он действительно научился концентрировать внимание, и вероятность случайного угадывания мала. Можно увеличивать скорость перемещения коробки или постепенно увеличивать их количество до четырех.</a:t>
            </a:r>
            <a:r>
              <a:rPr lang="ru-RU" dirty="0"/>
              <a:t/>
            </a:r>
            <a:br>
              <a:rPr lang="ru-RU" dirty="0"/>
            </a:br>
            <a:endParaRPr lang="ru-RU" dirty="0"/>
          </a:p>
        </p:txBody>
      </p:sp>
    </p:spTree>
    <p:extLst>
      <p:ext uri="{BB962C8B-B14F-4D97-AF65-F5344CB8AC3E}">
        <p14:creationId xmlns:p14="http://schemas.microsoft.com/office/powerpoint/2010/main" val="503542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 y="0"/>
            <a:ext cx="11658600" cy="6858000"/>
          </a:xfrm>
        </p:spPr>
      </p:pic>
      <p:sp>
        <p:nvSpPr>
          <p:cNvPr id="2" name="Заголовок 1"/>
          <p:cNvSpPr>
            <a:spLocks noGrp="1"/>
          </p:cNvSpPr>
          <p:nvPr>
            <p:ph type="title"/>
          </p:nvPr>
        </p:nvSpPr>
        <p:spPr>
          <a:xfrm>
            <a:off x="781050" y="419100"/>
            <a:ext cx="6838950" cy="4648200"/>
          </a:xfrm>
        </p:spPr>
        <p:txBody>
          <a:bodyPr>
            <a:normAutofit/>
          </a:bodyPr>
          <a:lstStyle/>
          <a:p>
            <a:pPr marL="0" indent="0" algn="ctr"/>
            <a:r>
              <a:rPr lang="ru-RU" sz="2000" b="1" u="sng" dirty="0" smtClean="0">
                <a:solidFill>
                  <a:srgbClr val="7030A0"/>
                </a:solidFill>
                <a:latin typeface="Times New Roman" panose="02020603050405020304" pitchFamily="18" charset="0"/>
                <a:cs typeface="Times New Roman" panose="02020603050405020304" pitchFamily="18" charset="0"/>
              </a:rPr>
              <a:t>Игра </a:t>
            </a:r>
            <a:r>
              <a:rPr lang="ru-RU" sz="2000" b="1" i="1" u="sng" dirty="0" smtClean="0">
                <a:solidFill>
                  <a:srgbClr val="7030A0"/>
                </a:solidFill>
                <a:latin typeface="Times New Roman" panose="02020603050405020304" pitchFamily="18" charset="0"/>
                <a:cs typeface="Times New Roman" panose="02020603050405020304" pitchFamily="18" charset="0"/>
              </a:rPr>
              <a:t>«Соберись на прогулку»(3 варианта игры)</a:t>
            </a:r>
            <a:br>
              <a:rPr lang="ru-RU" sz="2000" b="1" i="1" u="sng" dirty="0" smtClean="0">
                <a:solidFill>
                  <a:srgbClr val="7030A0"/>
                </a:solidFill>
                <a:latin typeface="Times New Roman" panose="02020603050405020304" pitchFamily="18" charset="0"/>
                <a:cs typeface="Times New Roman" panose="02020603050405020304" pitchFamily="18" charset="0"/>
              </a:rPr>
            </a:br>
            <a:r>
              <a:rPr lang="ru-RU" sz="2000" b="1" u="sng" dirty="0" smtClean="0">
                <a:solidFill>
                  <a:srgbClr val="7030A0"/>
                </a:solidFill>
                <a:latin typeface="Times New Roman" panose="02020603050405020304" pitchFamily="18" charset="0"/>
                <a:cs typeface="Times New Roman" panose="02020603050405020304" pitchFamily="18" charset="0"/>
              </a:rPr>
              <a:t/>
            </a:r>
            <a:br>
              <a:rPr lang="ru-RU" sz="2000" b="1" u="sng" dirty="0" smtClean="0">
                <a:solidFill>
                  <a:srgbClr val="7030A0"/>
                </a:solidFill>
                <a:latin typeface="Times New Roman" panose="02020603050405020304" pitchFamily="18" charset="0"/>
                <a:cs typeface="Times New Roman" panose="02020603050405020304" pitchFamily="18" charset="0"/>
              </a:rPr>
            </a:br>
            <a:r>
              <a:rPr lang="ru-RU" sz="2000" u="sng" dirty="0" smtClean="0">
                <a:latin typeface="Times New Roman" panose="02020603050405020304" pitchFamily="18" charset="0"/>
                <a:cs typeface="Times New Roman" panose="02020603050405020304" pitchFamily="18" charset="0"/>
              </a:rPr>
              <a:t>Цель</a:t>
            </a:r>
            <a:r>
              <a:rPr lang="ru-RU" sz="2000" dirty="0" smtClean="0">
                <a:latin typeface="Times New Roman" panose="02020603050405020304" pitchFamily="18" charset="0"/>
                <a:cs typeface="Times New Roman" panose="02020603050405020304" pitchFamily="18" charset="0"/>
              </a:rPr>
              <a:t>: развивать внимание детей.</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1-й вариант.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Взрослый предлагает ребенку </a:t>
            </a:r>
            <a:r>
              <a:rPr lang="ru-RU" sz="2000" i="1" dirty="0" smtClean="0">
                <a:latin typeface="Times New Roman" panose="02020603050405020304" pitchFamily="18" charset="0"/>
                <a:cs typeface="Times New Roman" panose="02020603050405020304" pitchFamily="18" charset="0"/>
              </a:rPr>
              <a:t>«собраться на прогулку»</a:t>
            </a:r>
            <a:r>
              <a:rPr lang="ru-RU" sz="2000" dirty="0" smtClean="0">
                <a:latin typeface="Times New Roman" panose="02020603050405020304" pitchFamily="18" charset="0"/>
                <a:cs typeface="Times New Roman" panose="02020603050405020304" pitchFamily="18" charset="0"/>
              </a:rPr>
              <a:t>. Называются предметы одежды в случайном порядке, а ребенок должен быстро показать, на что данный предмет надевают. </a:t>
            </a:r>
            <a:r>
              <a:rPr lang="ru-RU" sz="2000" u="sng" dirty="0" smtClean="0">
                <a:latin typeface="Times New Roman" panose="02020603050405020304" pitchFamily="18" charset="0"/>
                <a:cs typeface="Times New Roman" panose="02020603050405020304" pitchFamily="18" charset="0"/>
              </a:rPr>
              <a:t>Например</a:t>
            </a:r>
            <a:r>
              <a:rPr lang="ru-RU" sz="2000" dirty="0" smtClean="0">
                <a:latin typeface="Times New Roman" panose="02020603050405020304" pitchFamily="18" charset="0"/>
                <a:cs typeface="Times New Roman" panose="02020603050405020304" pitchFamily="18" charset="0"/>
              </a:rPr>
              <a:t>: взрослый называет </a:t>
            </a:r>
            <a:r>
              <a:rPr lang="ru-RU" sz="2000" i="1" dirty="0" smtClean="0">
                <a:latin typeface="Times New Roman" panose="02020603050405020304" pitchFamily="18" charset="0"/>
                <a:cs typeface="Times New Roman" panose="02020603050405020304" pitchFamily="18" charset="0"/>
              </a:rPr>
              <a:t>«шапка»</a:t>
            </a:r>
            <a:r>
              <a:rPr lang="ru-RU" sz="2000" dirty="0" smtClean="0">
                <a:latin typeface="Times New Roman" panose="02020603050405020304" pitchFamily="18" charset="0"/>
                <a:cs typeface="Times New Roman" panose="02020603050405020304" pitchFamily="18" charset="0"/>
              </a:rPr>
              <a:t> - ребенок дотрагивается до головы. Предварительно взрослый называет предметы одежды и показывает нужную часть тела, давая образец выполнения игры дошкольнику. Если ребенок быстро и правильно показал, он считается одетым.</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38084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71450"/>
            <a:ext cx="12192000" cy="6858000"/>
          </a:xfrm>
        </p:spPr>
      </p:pic>
      <p:sp>
        <p:nvSpPr>
          <p:cNvPr id="2" name="Заголовок 1"/>
          <p:cNvSpPr>
            <a:spLocks noGrp="1"/>
          </p:cNvSpPr>
          <p:nvPr>
            <p:ph type="title"/>
          </p:nvPr>
        </p:nvSpPr>
        <p:spPr>
          <a:xfrm>
            <a:off x="247650" y="257175"/>
            <a:ext cx="4010025" cy="3752850"/>
          </a:xfrm>
        </p:spPr>
        <p:txBody>
          <a:bodyPr>
            <a:no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2-й вариант</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Взрослый </a:t>
            </a:r>
            <a:r>
              <a:rPr lang="ru-RU" sz="2000" dirty="0">
                <a:latin typeface="Times New Roman" panose="02020603050405020304" pitchFamily="18" charset="0"/>
                <a:cs typeface="Times New Roman" panose="02020603050405020304" pitchFamily="18" charset="0"/>
              </a:rPr>
              <a:t>выполняет роль водящего и предупреждает ребенка о том, что будет путать его, называя предметы одежды и показывая не соответствующие им части тела. Ребенок должен сосредоточить внимание не на движениях взрослого, а на его словах. Если ребенок запутался, начал повторять движения за взрослым, не обращая внимания на слова, то он считается </a:t>
            </a:r>
            <a:r>
              <a:rPr lang="ru-RU" sz="2000" dirty="0" smtClean="0">
                <a:latin typeface="Times New Roman" panose="02020603050405020304" pitchFamily="18" charset="0"/>
                <a:cs typeface="Times New Roman" panose="02020603050405020304" pitchFamily="18" charset="0"/>
              </a:rPr>
              <a:t>проигравшим.</a:t>
            </a:r>
            <a:endParaRPr lang="ru-RU" sz="2000" dirty="0"/>
          </a:p>
        </p:txBody>
      </p:sp>
      <p:sp>
        <p:nvSpPr>
          <p:cNvPr id="5" name="Заголовок 1"/>
          <p:cNvSpPr txBox="1">
            <a:spLocks/>
          </p:cNvSpPr>
          <p:nvPr/>
        </p:nvSpPr>
        <p:spPr>
          <a:xfrm>
            <a:off x="4610101" y="1831975"/>
            <a:ext cx="3971924" cy="38544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000" b="1" dirty="0" smtClean="0">
                <a:solidFill>
                  <a:srgbClr val="7030A0"/>
                </a:solidFill>
                <a:latin typeface="Times New Roman" panose="02020603050405020304" pitchFamily="18" charset="0"/>
                <a:cs typeface="Times New Roman" panose="02020603050405020304" pitchFamily="18" charset="0"/>
              </a:rPr>
              <a:t>3-й вариант.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Взрослый называет и одновременно показывает части тела, а ребенок должен быстро назвать одежду, которую надевают на эту часть тела.</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Примечание. Можно увеличивать темп игры; играть и с одним ребенком, и одновременно с несколькими детьми.</a:t>
            </a: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endParaRPr lang="ru-RU" sz="4000" dirty="0"/>
          </a:p>
        </p:txBody>
      </p:sp>
    </p:spTree>
    <p:extLst>
      <p:ext uri="{BB962C8B-B14F-4D97-AF65-F5344CB8AC3E}">
        <p14:creationId xmlns:p14="http://schemas.microsoft.com/office/powerpoint/2010/main" val="1510853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71450"/>
            <a:ext cx="12192000" cy="6858000"/>
          </a:xfrm>
        </p:spPr>
      </p:pic>
      <p:sp>
        <p:nvSpPr>
          <p:cNvPr id="2" name="Заголовок 1"/>
          <p:cNvSpPr>
            <a:spLocks noGrp="1"/>
          </p:cNvSpPr>
          <p:nvPr>
            <p:ph type="title"/>
          </p:nvPr>
        </p:nvSpPr>
        <p:spPr>
          <a:xfrm>
            <a:off x="314324" y="619124"/>
            <a:ext cx="8086725" cy="4695825"/>
          </a:xfrm>
        </p:spPr>
        <p:txBody>
          <a:bodyPr>
            <a:noAutofit/>
          </a:bodyPr>
          <a:lstStyle/>
          <a:p>
            <a:pPr algn="ctr"/>
            <a:r>
              <a:rPr lang="ru-RU" sz="2000" b="1" u="sng" dirty="0">
                <a:latin typeface="Times New Roman" panose="02020603050405020304" pitchFamily="18" charset="0"/>
                <a:cs typeface="Times New Roman" panose="02020603050405020304" pitchFamily="18" charset="0"/>
              </a:rPr>
              <a:t>Игры </a:t>
            </a:r>
            <a:r>
              <a:rPr lang="ru-RU" sz="2000" b="1" u="sng" dirty="0" smtClean="0">
                <a:latin typeface="Times New Roman" panose="02020603050405020304" pitchFamily="18" charset="0"/>
                <a:cs typeface="Times New Roman" panose="02020603050405020304" pitchFamily="18" charset="0"/>
              </a:rPr>
              <a:t>для </a:t>
            </a:r>
            <a:r>
              <a:rPr lang="ru-RU" sz="2000" b="1" u="sng" dirty="0">
                <a:latin typeface="Times New Roman" panose="02020603050405020304" pitchFamily="18" charset="0"/>
                <a:cs typeface="Times New Roman" panose="02020603050405020304" pitchFamily="18" charset="0"/>
              </a:rPr>
              <a:t>развития </a:t>
            </a:r>
            <a:r>
              <a:rPr lang="ru-RU" sz="2000" b="1" u="sng" dirty="0" smtClean="0">
                <a:latin typeface="Times New Roman" panose="02020603050405020304" pitchFamily="18" charset="0"/>
                <a:cs typeface="Times New Roman" panose="02020603050405020304" pitchFamily="18" charset="0"/>
              </a:rPr>
              <a:t>внимания</a:t>
            </a:r>
            <a:r>
              <a:rPr lang="ru-RU" sz="2000" b="1" u="sng" dirty="0">
                <a:latin typeface="Times New Roman" panose="02020603050405020304" pitchFamily="18" charset="0"/>
                <a:cs typeface="Times New Roman" panose="02020603050405020304" pitchFamily="18" charset="0"/>
              </a:rPr>
              <a:t> детей старшего дошкольного возраста</a:t>
            </a:r>
            <a:r>
              <a:rPr lang="ru-RU" sz="3600" b="1" u="sng" dirty="0" smtClean="0"/>
              <a:t>.</a:t>
            </a:r>
            <a:br>
              <a:rPr lang="ru-RU" sz="3600" b="1" u="sng" dirty="0" smtClean="0"/>
            </a:br>
            <a:r>
              <a:rPr lang="ru-RU" sz="3600" b="1" u="sng" dirty="0" smtClean="0"/>
              <a:t/>
            </a:r>
            <a:br>
              <a:rPr lang="ru-RU" sz="3600" b="1" u="sng" dirty="0" smtClean="0"/>
            </a:br>
            <a:r>
              <a:rPr lang="ru-RU" sz="2000" b="1" u="sng" dirty="0">
                <a:solidFill>
                  <a:srgbClr val="7030A0"/>
                </a:solidFill>
                <a:latin typeface="Times New Roman" panose="02020603050405020304" pitchFamily="18" charset="0"/>
                <a:cs typeface="Times New Roman" panose="02020603050405020304" pitchFamily="18" charset="0"/>
              </a:rPr>
              <a:t>Игра </a:t>
            </a:r>
            <a:r>
              <a:rPr lang="ru-RU" sz="2000" b="1" i="1" u="sng" dirty="0">
                <a:solidFill>
                  <a:srgbClr val="7030A0"/>
                </a:solidFill>
                <a:latin typeface="Times New Roman" panose="02020603050405020304" pitchFamily="18" charset="0"/>
                <a:cs typeface="Times New Roman" panose="02020603050405020304" pitchFamily="18" charset="0"/>
              </a:rPr>
              <a:t>«Найди отличия</a:t>
            </a:r>
            <a:r>
              <a:rPr lang="ru-RU" sz="2000" b="1" i="1" u="sng" dirty="0" smtClean="0">
                <a:solidFill>
                  <a:srgbClr val="7030A0"/>
                </a:solidFill>
                <a:latin typeface="Times New Roman" panose="02020603050405020304" pitchFamily="18" charset="0"/>
                <a:cs typeface="Times New Roman" panose="02020603050405020304" pitchFamily="18" charset="0"/>
              </a:rPr>
              <a:t>»</a:t>
            </a:r>
            <a:br>
              <a:rPr lang="ru-RU" sz="2000" b="1" i="1" u="sng" dirty="0" smtClean="0">
                <a:solidFill>
                  <a:srgbClr val="7030A0"/>
                </a:solidFill>
                <a:latin typeface="Times New Roman" panose="02020603050405020304" pitchFamily="18" charset="0"/>
                <a:cs typeface="Times New Roman" panose="02020603050405020304" pitchFamily="18" charset="0"/>
              </a:rPr>
            </a:br>
            <a:r>
              <a:rPr lang="ru-RU" sz="2000" b="1" u="sng" dirty="0">
                <a:solidFill>
                  <a:srgbClr val="7030A0"/>
                </a:solidFill>
                <a:latin typeface="Times New Roman" panose="02020603050405020304" pitchFamily="18" charset="0"/>
                <a:cs typeface="Times New Roman" panose="02020603050405020304" pitchFamily="18" charset="0"/>
              </a:rPr>
              <a:t/>
            </a:r>
            <a:br>
              <a:rPr lang="ru-RU" sz="2000" b="1" u="sng" dirty="0">
                <a:solidFill>
                  <a:srgbClr val="7030A0"/>
                </a:solidFill>
                <a:latin typeface="Times New Roman" panose="02020603050405020304" pitchFamily="18" charset="0"/>
                <a:cs typeface="Times New Roman" panose="02020603050405020304" pitchFamily="18" charset="0"/>
              </a:rPr>
            </a:br>
            <a:r>
              <a:rPr lang="ru-RU" sz="2000" u="sng" dirty="0" smtClean="0">
                <a:latin typeface="Times New Roman" panose="02020603050405020304" pitchFamily="18" charset="0"/>
                <a:cs typeface="Times New Roman" panose="02020603050405020304" pitchFamily="18" charset="0"/>
              </a:rPr>
              <a:t>Цель</a:t>
            </a:r>
            <a:r>
              <a:rPr lang="ru-RU" sz="2000" dirty="0" smtClean="0">
                <a:latin typeface="Times New Roman" panose="02020603050405020304" pitchFamily="18" charset="0"/>
                <a:cs typeface="Times New Roman" panose="02020603050405020304" pitchFamily="18" charset="0"/>
              </a:rPr>
              <a:t>: развивать зрительное внимание </a:t>
            </a:r>
            <a:r>
              <a:rPr lang="ru-RU" sz="2000" i="1" dirty="0" smtClean="0">
                <a:latin typeface="Times New Roman" panose="02020603050405020304" pitchFamily="18" charset="0"/>
                <a:cs typeface="Times New Roman" panose="02020603050405020304" pitchFamily="18" charset="0"/>
              </a:rPr>
              <a:t>(его концентрацию, устойчивость)</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Условия. Необходимо подготовить две пары картинок, содержащих по 10-15 различий. Ребенка просят рассмотреть и сравнить картинки в предложенной паре и назвать все их различия.</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Примечание. Каждое найденное отличие можно отмечать откладыванием счетной палочки (это потребует от ребенка дополнительного умения распределять внимание, а кроме того, усиливает мотивацию достижения цели задания).</a:t>
            </a:r>
            <a:r>
              <a:rPr lang="ru-RU" dirty="0"/>
              <a:t/>
            </a:r>
            <a:br>
              <a:rPr lang="ru-RU" dirty="0"/>
            </a:br>
            <a:endParaRPr lang="ru-RU" sz="1600" b="1" u="sng" dirty="0"/>
          </a:p>
        </p:txBody>
      </p:sp>
    </p:spTree>
    <p:extLst>
      <p:ext uri="{BB962C8B-B14F-4D97-AF65-F5344CB8AC3E}">
        <p14:creationId xmlns:p14="http://schemas.microsoft.com/office/powerpoint/2010/main" val="233011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113</Words>
  <Application>Microsoft Office PowerPoint</Application>
  <PresentationFormat>Широкоэкранный</PresentationFormat>
  <Paragraphs>15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Игры для развития внимания, рекомендуемые психологом для совместной деятельности родителей и детей дома</vt:lpstr>
      <vt:lpstr>Любая совместная деятельность сближает людей, а игра считается наиболее полезным времяпрепровождением для детей и родителей. Именно в такой форме, интересной для обеих сторон, разыгрываются какие-то жизненные ситуации, укрепляются отношения, открывается безграничное поле для фантазий.</vt:lpstr>
      <vt:lpstr> Чем полезна совместная игра?  · развивать самоконтроль, сдержанность, дружеские качества; · учиться анализировать своё и чужое поведение; · раскрывать свой внутренний мир; · проявлять радость, переживание, страхи; · выражать свои потребности и доносить их до окружающих; · создавать взаимопонимание между близкими людьми. </vt:lpstr>
      <vt:lpstr>Игры для развития внимания детей младшего и среднего дошкольного возраста.  Игра «Найди заданный предмет на картинке»  Цель: развивать объем, концентрацию и устойчивость зрительного внимания. Условия. Ребенку предлагается внимательно рассмотреть красочную картинку и найти предмет заданный взрослым. Примечание. Чем больше предметов на картинке и чем они меньше, тем сложнее задание. Обратите внимание: чем дольше ребенок способен рассматривать картинку, отыскивая заданные предметы, тем выше устойчивость его внимания, а чем быстрее он отыскивает нужные предметы на картинке, тем выше концентрация его внимания. Если ребенок не находит предметы, расположенные на периферии, значит, объем его внимания незначителен. </vt:lpstr>
      <vt:lpstr>Игра «Найди такой же»  Цель: развивать концентрацию, объем и устойчивость зрительного внимания. Условия. Для игры требуются одинаковые наборы предметных картинок по числу игроков. Взрослый помогает детям разложить все картинки перед собой, после чего показывает одну картинку из своего набора и предлагает найти такую же. Если ребенок нашел и показал правильно, игра продолжается.  Примечание. Начинать можно с трех картинок, постепенно увеличивая их количество. </vt:lpstr>
      <vt:lpstr>Игра «Найди игрушку»  Цель: развивать концентрацию внимания. Условия. Игрушку прячут на глазах у ребенка под одну из двух коробок. Затем несколько раз меняют местами коробки, передвигают их по столу. Дошкольник должен постараться запомнить коробку, под которой спрятана игрушка, и следить за всеми ее перемещениями. Если ребенок правильно указывает коробку с игрушкой, он победил.  Примечание. Если ребенок во время занятия всегда находит игрушку, значит, он действительно научился концентрировать внимание, и вероятность случайного угадывания мала. Можно увеличивать скорость перемещения коробки или постепенно увеличивать их количество до четырех. </vt:lpstr>
      <vt:lpstr>Игра «Соберись на прогулку»(3 варианта игры)  Цель: развивать внимание детей.  1-й вариант.  Взрослый предлагает ребенку «собраться на прогулку». Называются предметы одежды в случайном порядке, а ребенок должен быстро показать, на что данный предмет надевают. Например: взрослый называет «шапка» - ребенок дотрагивается до головы. Предварительно взрослый называет предметы одежды и показывает нужную часть тела, давая образец выполнения игры дошкольнику. Если ребенок быстро и правильно показал, он считается одетым. </vt:lpstr>
      <vt:lpstr>2-й вариант.  Взрослый выполняет роль водящего и предупреждает ребенка о том, что будет путать его, называя предметы одежды и показывая не соответствующие им части тела. Ребенок должен сосредоточить внимание не на движениях взрослого, а на его словах. Если ребенок запутался, начал повторять движения за взрослым, не обращая внимания на слова, то он считается проигравшим.</vt:lpstr>
      <vt:lpstr>Игры для развития внимания детей старшего дошкольного возраста.  Игра «Найди отличия»  Цель: развивать зрительное внимание (его концентрацию, устойчивость). Условия. Необходимо подготовить две пары картинок, содержащих по 10-15 различий. Ребенка просят рассмотреть и сравнить картинки в предложенной паре и назвать все их различия. Примечание. Каждое найденное отличие можно отмечать откладыванием счетной палочки (это потребует от ребенка дополнительного умения распределять внимание, а кроме того, усиливает мотивацию достижения цели задания). </vt:lpstr>
      <vt:lpstr>Игра «Собери слова» Цель: развивать слуховое внимание. Условия. Взрослый называет слово по буквам, выдерживая паузу между каждой буквой (Д-О-М) от 3 до 15 секунд и более (это затрудняет целостность восприятия слова). Ребенок должен внимательно выслушать и назвать слово целиком. Примечание. Начинать следует с простых слов из трех букв, постепенно увеличивая количество букв в слове. Игра удобна тем, что не требует специальных условий и места для проведения. В нее можно играть и на улице, и в дороге, и в любом другом месте.</vt:lpstr>
      <vt:lpstr>Игра «Разведчики».  Цель – развитие сосредоточенности, устойчивости зрительного внимания, наблюдательности. Игровой материал: набор сюжетных картин (или иллюстраций из книг) Процедура игры: ребенку предлагается рассмотреть достаточно сложную сюжетную картинку и запомнить все детали. Затем взрослый переворачивает картинку и задает по ней несколько вопросов.  Например : «Какие персонажи были нарисованы? Во что они одеты?». Постепенно показывая все более сложные картинки и задавая все более сложные вопросы.</vt:lpstr>
      <vt:lpstr>    Игра «Маленький жук»  Цель - развитие внимания, наблюдательности. Игровой материал: бланки с таблицей. Процедура игры: "Сейчас мы будем играть в такую игру. Видишь, перед тобой поле, расчерченное на клеточки. По этому полю ползает жук. Жук двигается по команде. Он может двигаться вниз, вверх, вправо, влево. Я буду диктовать тебе ходы, а ты будешь передвигать по полю жука в нужном направлении. Делай это мысленно. Рисовать или водить пальцем по полю нельзя!  Внимание? Начали. Одна клеточка вверх, одна клеточка налево. Одна клеточка вниз. Одна клеточка налево. Одна клеточка вниз. Покажи, где остановился жук".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рекомендуемые психологом для совместной деятельности родителей и детей дома</dc:title>
  <dc:creator>Дом</dc:creator>
  <cp:lastModifiedBy>Дом</cp:lastModifiedBy>
  <cp:revision>7</cp:revision>
  <dcterms:created xsi:type="dcterms:W3CDTF">2022-12-07T05:40:34Z</dcterms:created>
  <dcterms:modified xsi:type="dcterms:W3CDTF">2022-12-07T06:43:42Z</dcterms:modified>
</cp:coreProperties>
</file>